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23"/>
  </p:notesMasterIdLst>
  <p:handoutMasterIdLst>
    <p:handoutMasterId r:id="rId24"/>
  </p:handoutMasterIdLst>
  <p:sldIdLst>
    <p:sldId id="292" r:id="rId5"/>
    <p:sldId id="327" r:id="rId6"/>
    <p:sldId id="291" r:id="rId7"/>
    <p:sldId id="335" r:id="rId8"/>
    <p:sldId id="333" r:id="rId9"/>
    <p:sldId id="338" r:id="rId10"/>
    <p:sldId id="328" r:id="rId11"/>
    <p:sldId id="334" r:id="rId12"/>
    <p:sldId id="337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46" r:id="rId21"/>
    <p:sldId id="293" r:id="rId22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5082"/>
    <a:srgbClr val="F3E068"/>
    <a:srgbClr val="E98B0D"/>
    <a:srgbClr val="003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4" autoAdjust="0"/>
    <p:restoredTop sz="94648" autoAdjust="0"/>
  </p:normalViewPr>
  <p:slideViewPr>
    <p:cSldViewPr snapToGrid="0">
      <p:cViewPr varScale="1">
        <p:scale>
          <a:sx n="86" d="100"/>
          <a:sy n="86" d="100"/>
        </p:scale>
        <p:origin x="216" y="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15/05/24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15/05/24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DD0E73-D233-6441-A658-DBEC3AAA4720}" type="datetime1">
              <a:rPr lang="it-IT" noProof="0" smtClean="0"/>
              <a:t>15/05/24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MR Cerbone 23 maggio 2024</a:t>
            </a:r>
            <a:endParaRPr lang="it-IT" noProof="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A331520-7473-794D-A892-0C5CF6FFE81B}" type="datetime1">
              <a:rPr lang="it-IT" noProof="0" smtClean="0"/>
              <a:t>15/05/24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BD7413-7E17-F64F-B1A5-4D9544E6F78C}" type="datetime1">
              <a:rPr lang="it-IT" noProof="0" smtClean="0"/>
              <a:t>15/05/24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6A977DB6-BB29-8047-8BA2-02950194F5B3}" type="datetime1">
              <a:rPr lang="it-IT" noProof="0" smtClean="0"/>
              <a:t>15/05/24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C76C0C8-EA86-544C-8AC5-A349627DCFCD}" type="datetime1">
              <a:rPr lang="it-IT" noProof="0" smtClean="0"/>
              <a:t>15/05/24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46A7D43C-9CE0-4049-9A87-2237AE4FCFFD}" type="datetime1">
              <a:rPr lang="it-IT" noProof="0" smtClean="0"/>
              <a:t>15/05/24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MR Cerbone 23 maggio 2024</a:t>
            </a:r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1D33F3F-8E71-E44E-8185-13BB44F59436}" type="datetime1">
              <a:rPr lang="it-IT" noProof="0" smtClean="0"/>
              <a:t>15/05/24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MR Cerbone 23 maggio 2024</a:t>
            </a:r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E682C63-F0FD-014F-879A-6D886579D6DE}" type="datetime1">
              <a:rPr lang="it-IT" noProof="0" smtClean="0"/>
              <a:t>15/05/24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MR Cerbone 23 maggio 2024</a:t>
            </a:r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7C1E8DA9-4258-2F46-B03E-8C5D861E7F27}" type="datetime1">
              <a:rPr lang="it-IT" noProof="0" smtClean="0"/>
              <a:t>15/05/24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MR Cerbone 23 maggio 2024</a:t>
            </a:r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E0878A04-E7D8-A847-87FE-0C2BEB4422C2}" type="datetime1">
              <a:rPr lang="it-IT" noProof="0" smtClean="0"/>
              <a:t>15/05/24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MR Cerbone 23 maggio 2024</a:t>
            </a:r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9C1DC2-14B6-4644-83C6-ACF57D895FAF}" type="datetime1">
              <a:rPr lang="it-IT" noProof="0" smtClean="0"/>
              <a:t>15/05/24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MR Cerbone 23 maggio 2024</a:t>
            </a:r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25679" y="3841"/>
            <a:ext cx="127212" cy="6858000"/>
          </a:xfrm>
          <a:prstGeom prst="rect">
            <a:avLst/>
          </a:prstGeom>
          <a:solidFill>
            <a:srgbClr val="F3E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AFCC76-7681-CB4B-B978-4B82E2F42A6D}" type="datetime1">
              <a:rPr lang="it-IT" noProof="0" smtClean="0"/>
              <a:t>15/05/24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MR Cerbone 23 maggio 2024</a:t>
            </a:r>
            <a:endParaRPr lang="it-IT" noProof="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1E5082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38007" y="-1345"/>
            <a:ext cx="137546" cy="6858000"/>
          </a:xfrm>
          <a:prstGeom prst="rect">
            <a:avLst/>
          </a:prstGeom>
          <a:solidFill>
            <a:srgbClr val="E98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4640A8C-1E5C-F82E-982D-F5BE2053E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91" y="0"/>
            <a:ext cx="4849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88E5972-CF33-3644-8947-D07306FF162A}" type="datetime1">
              <a:rPr lang="it-IT" noProof="0" smtClean="0"/>
              <a:t>15/05/24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MR Cerbone 23 maggio 2024</a:t>
            </a:r>
            <a:endParaRPr lang="it-IT" noProof="0" dirty="0"/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52807A-1028-D942-8C26-C1C860AE764A}" type="datetime1">
              <a:rPr lang="it-IT" noProof="0" smtClean="0"/>
              <a:t>15/05/24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MR Cerbone 23 maggio 2024</a:t>
            </a:r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C9BD1F6-964B-DA4E-86F3-2A8EBCE6937B}" type="datetime1">
              <a:rPr lang="it-IT" noProof="0" smtClean="0"/>
              <a:t>15/05/24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MR Cerbone 23 maggio 2024</a:t>
            </a:r>
            <a:endParaRPr lang="it-IT" noProof="0" dirty="0"/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E639B772-3604-BA4C-B33C-528EE292C2F2}" type="datetime1">
              <a:rPr lang="it-IT" noProof="0" smtClean="0"/>
              <a:t>15/05/24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MR Cerbone 23 maggio 2024</a:t>
            </a:r>
            <a:endParaRPr lang="it-IT" noProof="0" dirty="0"/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64B6B4-0A79-ED48-A48D-41CA4D66363F}" type="datetime1">
              <a:rPr lang="it-IT" noProof="0" smtClean="0"/>
              <a:t>15/05/24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MR Cerbone 23 maggio 2024</a:t>
            </a:r>
            <a:endParaRPr lang="it-IT" noProof="0" dirty="0"/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619F34-0036-8F46-B6BB-34BA234FFEE3}" type="datetime1">
              <a:rPr lang="it-IT" noProof="0" smtClean="0"/>
              <a:t>15/05/24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MR Cerbone 23 maggio 2024</a:t>
            </a:r>
            <a:endParaRPr lang="it-IT" noProof="0" dirty="0"/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555BCE-EB09-754E-8632-3DF410E19741}" type="datetime1">
              <a:rPr lang="it-IT" noProof="0" smtClean="0"/>
              <a:t>15/05/24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MR Cerbone 23 maggio 2024</a:t>
            </a:r>
            <a:endParaRPr lang="it-IT" noProof="0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it-IT"/>
              <a:t>MR Cerbone 23 maggio 2024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6A51689-6627-CE4D-8CEE-6E3C9E6035F8}" type="datetime1">
              <a:rPr lang="it-IT" noProof="0" smtClean="0"/>
              <a:t>15/05/24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MR Cerbone 23 maggio 2024</a:t>
            </a:r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ARIAROSARIA.CERBONE@ASLNAPOLI2NORD.IT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5578" y="758952"/>
            <a:ext cx="6966066" cy="1477172"/>
          </a:xfrm>
        </p:spPr>
        <p:txBody>
          <a:bodyPr>
            <a:noAutofit/>
          </a:bodyPr>
          <a:lstStyle/>
          <a:p>
            <a:pPr algn="just"/>
            <a:r>
              <a:rPr lang="it-IT" sz="3600" dirty="0"/>
              <a:t>Follow-up standard e modifiche delle dimensioni mentali al fine di migliorare l’</a:t>
            </a:r>
            <a:r>
              <a:rPr lang="it-IT" sz="3600" dirty="0" err="1"/>
              <a:t>outcome</a:t>
            </a:r>
            <a:r>
              <a:rPr lang="it-IT" sz="3600" dirty="0"/>
              <a:t> della chirurgia 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4960" y="2452255"/>
            <a:ext cx="5954684" cy="4006735"/>
          </a:xfrm>
        </p:spPr>
        <p:txBody>
          <a:bodyPr>
            <a:normAutofit fontScale="55000" lnSpcReduction="20000"/>
          </a:bodyPr>
          <a:lstStyle/>
          <a:p>
            <a:r>
              <a:rPr lang="it-IT" sz="3400" b="1" dirty="0"/>
              <a:t>MARIA ROSARIA CERBONE </a:t>
            </a:r>
          </a:p>
          <a:p>
            <a:r>
              <a:rPr lang="it-IT" sz="2900" i="1" dirty="0"/>
              <a:t>DIR PSICOLOGA – ASL NA 2 NORD</a:t>
            </a:r>
          </a:p>
          <a:p>
            <a:r>
              <a:rPr lang="it-IT" sz="2600" i="1" dirty="0"/>
              <a:t> DISTRETTO 41- UOMI </a:t>
            </a:r>
            <a:r>
              <a:rPr lang="it-IT" sz="2600" i="1" dirty="0">
                <a:hlinkClick r:id="rId2"/>
              </a:rPr>
              <a:t>MARIAROSARIA.CERBONE@ASLNAPOLI2NORD.IT</a:t>
            </a:r>
            <a:endParaRPr lang="it-IT" sz="2600" i="1" dirty="0"/>
          </a:p>
          <a:p>
            <a:r>
              <a:rPr lang="it-IT" sz="2600" i="1" dirty="0"/>
              <a:t> </a:t>
            </a:r>
          </a:p>
          <a:p>
            <a:r>
              <a:rPr lang="it-IT" sz="2600" i="1" dirty="0"/>
              <a:t>• OSPEDALE SAN GIULIANO – GIUGLIANO IN CAMPANIA (NA)</a:t>
            </a:r>
          </a:p>
          <a:p>
            <a:r>
              <a:rPr lang="it-IT" sz="2600" i="1" dirty="0"/>
              <a:t> PRIMARIO BIAGIO SODANO</a:t>
            </a:r>
          </a:p>
          <a:p>
            <a:r>
              <a:rPr lang="it-IT" sz="2600" i="1" dirty="0"/>
              <a:t> • OSPEDALE SAN GIOVANNI DI DIO – FRATTAMAGGIORE (NA) </a:t>
            </a:r>
          </a:p>
          <a:p>
            <a:r>
              <a:rPr lang="it-IT" sz="2600" i="1" dirty="0"/>
              <a:t>RESP GIOVANNI MEROLA </a:t>
            </a:r>
          </a:p>
          <a:p>
            <a:r>
              <a:rPr lang="it-IT" sz="2600" i="1" dirty="0"/>
              <a:t>• OSPEDALE RIZZOLI A. LACCO AMENO (ISCHIA)</a:t>
            </a:r>
          </a:p>
          <a:p>
            <a:r>
              <a:rPr lang="it-IT" sz="2600" i="1" dirty="0"/>
              <a:t> RESP FRANCESCO PIZZA</a:t>
            </a:r>
            <a:endParaRPr lang="it-IT" sz="2800" b="1" dirty="0">
              <a:solidFill>
                <a:srgbClr val="FFC000"/>
              </a:solidFill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40979F02-5A54-28BD-BE68-4737AA928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MR Cerbone 23 maggio 2024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368EB35-D6DC-C479-04A0-B8E907C48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MR Cerbone 23 maggio 2024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1C26FE7-8FAB-C528-01EB-3ACB285E9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188276"/>
            <a:ext cx="7772400" cy="2481448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1C4A9FB2-5A6B-096D-40E0-AD0615AA92CE}"/>
              </a:ext>
            </a:extLst>
          </p:cNvPr>
          <p:cNvSpPr txBox="1"/>
          <p:nvPr/>
        </p:nvSpPr>
        <p:spPr>
          <a:xfrm>
            <a:off x="4362136" y="1139252"/>
            <a:ext cx="26579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/>
              <a:t>Impulsività</a:t>
            </a:r>
            <a:r>
              <a:rPr lang="it-IT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0339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A9AD4056-CCD7-4F95-D077-8D06A3ABA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MR Cerbone 23 maggio 2024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45D539C-C563-1BA5-658B-55E7D7AD9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72781"/>
            <a:ext cx="7772400" cy="631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080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311E5B8B-29CF-AFD2-1950-48D82E7A4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MR Cerbone 23 maggio 2024</a:t>
            </a: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6D1FD1D-E56C-1826-F21F-F45751B2EDBC}"/>
              </a:ext>
            </a:extLst>
          </p:cNvPr>
          <p:cNvSpPr txBox="1"/>
          <p:nvPr/>
        </p:nvSpPr>
        <p:spPr>
          <a:xfrm>
            <a:off x="4302171" y="794479"/>
            <a:ext cx="3597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Immagine corporea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C1B501E-EEB3-3EC2-288F-E42E65828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0" y="1435100"/>
            <a:ext cx="58420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22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DC8DB683-F355-C742-22BE-6FCD3B656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MR Cerbone 23 maggio 2024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F38F334-84AC-F5D7-3C14-7048096DD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85" y="1154243"/>
            <a:ext cx="12063185" cy="458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944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E06AE863-C16B-EC3E-4E0C-5983D09E9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MR Cerbone 23 maggio 2024</a:t>
            </a: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33D7A57-CDAC-81CD-8402-9C0D4A596919}"/>
              </a:ext>
            </a:extLst>
          </p:cNvPr>
          <p:cNvSpPr txBox="1"/>
          <p:nvPr/>
        </p:nvSpPr>
        <p:spPr>
          <a:xfrm>
            <a:off x="4347145" y="674559"/>
            <a:ext cx="3409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/>
              <a:t>Tono dell’umore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A21CF51-1F2E-EB7C-FE04-07FFC5A49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034" y="1454046"/>
            <a:ext cx="6414266" cy="475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312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4AFE04E-98FD-2F70-5988-FCDBB06F9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MR Cerbone 23 maggio 2024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86555F8-B9DA-49F8-85ED-9F57149EE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36" y="209863"/>
            <a:ext cx="11137689" cy="571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76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9F101E5B-AD4C-1265-6185-EDD1E287D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MR Cerbone 23 maggio 2024</a:t>
            </a: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F362ABD-B7E1-32C7-3EC0-85A990555E46}"/>
              </a:ext>
            </a:extLst>
          </p:cNvPr>
          <p:cNvSpPr txBox="1"/>
          <p:nvPr/>
        </p:nvSpPr>
        <p:spPr>
          <a:xfrm>
            <a:off x="5306518" y="314797"/>
            <a:ext cx="1292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/>
              <a:t>Ansia</a:t>
            </a:r>
            <a:r>
              <a:rPr lang="it-IT" dirty="0"/>
              <a:t>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5F3AA65-2132-EEBD-F395-B641A75E4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767" y="991107"/>
            <a:ext cx="5686893" cy="572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49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4FBA1956-377C-8963-4DDB-217E13DE1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MR Cerbone 23 maggio 2024</a:t>
            </a: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2528B03-1BB1-220E-916E-82DDE0740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223" y="904214"/>
            <a:ext cx="9608695" cy="516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46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F0190836-3F1B-50F3-BDD9-25048531E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MR Cerbone 23 maggio 2024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6502C6C-7B60-D88C-20D4-460FDB5E9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226" y="759089"/>
            <a:ext cx="10029043" cy="3760891"/>
          </a:xfrm>
          <a:prstGeom prst="rect">
            <a:avLst/>
          </a:prstGeom>
          <a:noFill/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2D383FB-FF2E-3C6B-1F4E-E17128D2A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MR Cerbone 23 maggio 2024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62806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75551593-E683-8ECD-E6C2-D247CF291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380" y="87085"/>
            <a:ext cx="4846211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865DD4E3-DA7F-5DAA-F438-3CF723A57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281" y="344665"/>
            <a:ext cx="5491344" cy="5741342"/>
          </a:xfrm>
          <a:prstGeom prst="rect">
            <a:avLst/>
          </a:prstGeom>
        </p:spPr>
      </p:pic>
      <p:sp>
        <p:nvSpPr>
          <p:cNvPr id="14" name="Segnaposto piè di pagina 13">
            <a:extLst>
              <a:ext uri="{FF2B5EF4-FFF2-40B4-BE49-F238E27FC236}">
                <a16:creationId xmlns:a16="http://schemas.microsoft.com/office/drawing/2014/main" id="{126C2A7A-EAF7-A5D1-3992-80C62E157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MR Cerbone 23 maggio 2024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A3431FF6-9B69-6981-46E1-495D2E87B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MR Cerbone 23 maggio 2024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7C55AFF-BA87-1488-AF97-77D99DC6D2FF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188640"/>
            <a:ext cx="871296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102425C5-497E-4D4B-2C16-44320DA278FF}"/>
              </a:ext>
            </a:extLst>
          </p:cNvPr>
          <p:cNvSpPr txBox="1">
            <a:spLocks/>
          </p:cNvSpPr>
          <p:nvPr/>
        </p:nvSpPr>
        <p:spPr>
          <a:xfrm>
            <a:off x="3110382" y="5661248"/>
            <a:ext cx="9001674" cy="1296144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it-IT" sz="1600" b="1" i="1" dirty="0"/>
              <a:t>Suggerimenti per le procedure psicologico-psichiatriche in chirurgia dell’obesità</a:t>
            </a:r>
            <a:endParaRPr lang="it-IT" sz="1600" i="1" dirty="0"/>
          </a:p>
          <a:p>
            <a:pPr marL="0" indent="0" algn="r">
              <a:buNone/>
            </a:pPr>
            <a:r>
              <a:rPr lang="it-IT" sz="1600" b="1" i="1" dirty="0" err="1"/>
              <a:t>F</a:t>
            </a:r>
            <a:r>
              <a:rPr lang="it-IT" sz="1600" b="1" i="1" dirty="0"/>
              <a:t>. Micanti , MR. Cerbone, E. Paone, </a:t>
            </a:r>
            <a:r>
              <a:rPr lang="it-IT" sz="1600" b="1" i="1" dirty="0" err="1"/>
              <a:t>C.Sollai</a:t>
            </a:r>
            <a:endParaRPr lang="it-IT" sz="1600" i="1" dirty="0"/>
          </a:p>
          <a:p>
            <a:pPr marL="0" indent="0" algn="r">
              <a:buNone/>
            </a:pPr>
            <a:r>
              <a:rPr lang="it-IT" b="1" dirty="0"/>
              <a:t>									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26792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13E1DCEF-9D99-A369-E0AF-90A1358FC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MR Cerbone 23 maggio 2024</a:t>
            </a:r>
            <a:endParaRPr lang="it-IT" dirty="0"/>
          </a:p>
        </p:txBody>
      </p:sp>
      <p:sp>
        <p:nvSpPr>
          <p:cNvPr id="3" name="Titolo 3">
            <a:extLst>
              <a:ext uri="{FF2B5EF4-FFF2-40B4-BE49-F238E27FC236}">
                <a16:creationId xmlns:a16="http://schemas.microsoft.com/office/drawing/2014/main" id="{E9E18FA4-380F-7831-E3E4-6EE304EB5546}"/>
              </a:ext>
            </a:extLst>
          </p:cNvPr>
          <p:cNvSpPr txBox="1">
            <a:spLocks/>
          </p:cNvSpPr>
          <p:nvPr/>
        </p:nvSpPr>
        <p:spPr>
          <a:xfrm>
            <a:off x="1097280" y="-118129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4400" dirty="0"/>
              <a:t>Follow up psicologico/psichiatrico standard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C4AE7F8-570E-B27D-5ABF-33D31BAA9084}"/>
              </a:ext>
            </a:extLst>
          </p:cNvPr>
          <p:cNvSpPr txBox="1"/>
          <p:nvPr/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342900" indent="-34290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Colloqui psicologici per osservare la compliance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Psicoterapia di gruppo per:</a:t>
            </a:r>
          </a:p>
          <a:p>
            <a:pPr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- mantenimento del peso </a:t>
            </a:r>
          </a:p>
          <a:p>
            <a:pPr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- rafforzare la nuova immagine corporea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2060"/>
                </a:solidFill>
              </a:rPr>
              <a:t>   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Colloqui nel tempo lungo per prevenire il weight </a:t>
            </a:r>
            <a:r>
              <a:rPr lang="it-IT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regain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266700" indent="-26670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7A5B237-D79C-3DCB-0FB8-ED540ED1019A}"/>
              </a:ext>
            </a:extLst>
          </p:cNvPr>
          <p:cNvSpPr txBox="1"/>
          <p:nvPr/>
        </p:nvSpPr>
        <p:spPr>
          <a:xfrm>
            <a:off x="5062451" y="5855732"/>
            <a:ext cx="7121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err="1">
                <a:cs typeface="Times New Roman"/>
              </a:rPr>
              <a:t>Suggerimenti</a:t>
            </a:r>
            <a:r>
              <a:rPr lang="en-US" sz="1200" b="1" i="1" dirty="0">
                <a:cs typeface="Times New Roman"/>
              </a:rPr>
              <a:t> </a:t>
            </a:r>
            <a:r>
              <a:rPr lang="en-US" sz="1200" b="1" i="1" dirty="0" err="1">
                <a:cs typeface="Times New Roman"/>
              </a:rPr>
              <a:t>SICOb</a:t>
            </a:r>
            <a:r>
              <a:rPr lang="en-US" sz="1200" b="1" i="1" dirty="0">
                <a:cs typeface="Times New Roman"/>
              </a:rPr>
              <a:t> (2018); </a:t>
            </a:r>
            <a:r>
              <a:rPr lang="en-US" sz="1200" b="1" i="1" dirty="0" err="1">
                <a:cs typeface="Times New Roman"/>
              </a:rPr>
              <a:t>Busetto</a:t>
            </a:r>
            <a:r>
              <a:rPr lang="en-US" sz="1200" b="1" i="1" dirty="0">
                <a:cs typeface="Times New Roman"/>
              </a:rPr>
              <a:t> et al. (2017)</a:t>
            </a:r>
            <a:r>
              <a:rPr lang="it-IT" sz="1200" b="1" i="1" dirty="0">
                <a:cs typeface="Times New Roman"/>
              </a:rPr>
              <a:t> Micanti </a:t>
            </a:r>
            <a:r>
              <a:rPr lang="it-IT" sz="1200" b="1" i="1" dirty="0" err="1">
                <a:cs typeface="Times New Roman"/>
              </a:rPr>
              <a:t>F</a:t>
            </a:r>
            <a:r>
              <a:rPr lang="it-IT" sz="1200" b="1" i="1" dirty="0">
                <a:cs typeface="Times New Roman"/>
              </a:rPr>
              <a:t>. et al. (2016);</a:t>
            </a:r>
            <a:r>
              <a:rPr lang="en-US" sz="1200" b="1" i="1" dirty="0">
                <a:cs typeface="Times New Roman"/>
              </a:rPr>
              <a:t> NICE (2014); </a:t>
            </a:r>
            <a:r>
              <a:rPr lang="it-IT" sz="1200" b="1" i="1" dirty="0">
                <a:cs typeface="Times New Roman"/>
              </a:rPr>
              <a:t>O. Ziegler et al. (2009)</a:t>
            </a:r>
          </a:p>
        </p:txBody>
      </p:sp>
    </p:spTree>
    <p:extLst>
      <p:ext uri="{BB962C8B-B14F-4D97-AF65-F5344CB8AC3E}">
        <p14:creationId xmlns:p14="http://schemas.microsoft.com/office/powerpoint/2010/main" val="2097150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13E1DCEF-9D99-A369-E0AF-90A1358FC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MR Cerbone 23 maggio 2024</a:t>
            </a:r>
            <a:endParaRPr lang="it-IT" dirty="0"/>
          </a:p>
        </p:txBody>
      </p:sp>
      <p:sp>
        <p:nvSpPr>
          <p:cNvPr id="3" name="Titolo 3">
            <a:extLst>
              <a:ext uri="{FF2B5EF4-FFF2-40B4-BE49-F238E27FC236}">
                <a16:creationId xmlns:a16="http://schemas.microsoft.com/office/drawing/2014/main" id="{E9E18FA4-380F-7831-E3E4-6EE304EB5546}"/>
              </a:ext>
            </a:extLst>
          </p:cNvPr>
          <p:cNvSpPr txBox="1">
            <a:spLocks/>
          </p:cNvSpPr>
          <p:nvPr/>
        </p:nvSpPr>
        <p:spPr>
          <a:xfrm>
            <a:off x="1097280" y="-193080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4400" dirty="0"/>
              <a:t>Follow up psicologico/psichiatrico standard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7A5B237-D79C-3DCB-0FB8-ED540ED1019A}"/>
              </a:ext>
            </a:extLst>
          </p:cNvPr>
          <p:cNvSpPr txBox="1"/>
          <p:nvPr/>
        </p:nvSpPr>
        <p:spPr>
          <a:xfrm>
            <a:off x="5062451" y="6290442"/>
            <a:ext cx="7121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err="1">
                <a:cs typeface="Times New Roman"/>
              </a:rPr>
              <a:t>Suggerimenti</a:t>
            </a:r>
            <a:r>
              <a:rPr lang="en-US" sz="1200" b="1" i="1" dirty="0">
                <a:cs typeface="Times New Roman"/>
              </a:rPr>
              <a:t> </a:t>
            </a:r>
            <a:r>
              <a:rPr lang="en-US" sz="1200" b="1" i="1" dirty="0" err="1">
                <a:cs typeface="Times New Roman"/>
              </a:rPr>
              <a:t>SICOb</a:t>
            </a:r>
            <a:r>
              <a:rPr lang="en-US" sz="1200" b="1" i="1" dirty="0">
                <a:cs typeface="Times New Roman"/>
              </a:rPr>
              <a:t> (2018); </a:t>
            </a:r>
            <a:r>
              <a:rPr lang="en-US" sz="1200" b="1" i="1" dirty="0" err="1">
                <a:cs typeface="Times New Roman"/>
              </a:rPr>
              <a:t>Busetto</a:t>
            </a:r>
            <a:r>
              <a:rPr lang="en-US" sz="1200" b="1" i="1" dirty="0">
                <a:cs typeface="Times New Roman"/>
              </a:rPr>
              <a:t> et al. (2017)</a:t>
            </a:r>
            <a:r>
              <a:rPr lang="it-IT" sz="1200" b="1" i="1" dirty="0">
                <a:cs typeface="Times New Roman"/>
              </a:rPr>
              <a:t> Micanti </a:t>
            </a:r>
            <a:r>
              <a:rPr lang="it-IT" sz="1200" b="1" i="1" dirty="0" err="1">
                <a:cs typeface="Times New Roman"/>
              </a:rPr>
              <a:t>F</a:t>
            </a:r>
            <a:r>
              <a:rPr lang="it-IT" sz="1200" b="1" i="1" dirty="0">
                <a:cs typeface="Times New Roman"/>
              </a:rPr>
              <a:t>. et al. (2016);</a:t>
            </a:r>
            <a:r>
              <a:rPr lang="en-US" sz="1200" b="1" i="1" dirty="0">
                <a:cs typeface="Times New Roman"/>
              </a:rPr>
              <a:t> NICE (2014); </a:t>
            </a:r>
            <a:r>
              <a:rPr lang="it-IT" sz="1200" b="1" i="1" dirty="0">
                <a:cs typeface="Times New Roman"/>
              </a:rPr>
              <a:t>O. Ziegler et al. (2009)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5C901C74-A83C-2B43-6ECD-45697F048DD2}"/>
              </a:ext>
            </a:extLst>
          </p:cNvPr>
          <p:cNvSpPr txBox="1">
            <a:spLocks/>
          </p:cNvSpPr>
          <p:nvPr/>
        </p:nvSpPr>
        <p:spPr>
          <a:xfrm>
            <a:off x="824459" y="1454049"/>
            <a:ext cx="10331221" cy="490178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600" dirty="0"/>
              <a:t>Colloquio psicologico </a:t>
            </a:r>
            <a:r>
              <a:rPr lang="it-IT" sz="2600" u="sng" dirty="0"/>
              <a:t>dopo</a:t>
            </a:r>
            <a:r>
              <a:rPr lang="it-IT" sz="2600" dirty="0"/>
              <a:t> introduzione della dieta solida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it-IT" sz="2600" i="1" dirty="0"/>
              <a:t>Scopo</a:t>
            </a:r>
            <a:r>
              <a:rPr lang="it-IT" sz="2600" dirty="0"/>
              <a:t>: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it-IT" sz="2600" dirty="0"/>
              <a:t>Alleanza terapeutica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it-IT" sz="2600" dirty="0"/>
              <a:t>Motivazione del pz  </a:t>
            </a:r>
            <a:endParaRPr lang="it-IT" sz="2300" dirty="0"/>
          </a:p>
          <a:p>
            <a:r>
              <a:rPr lang="it-IT" sz="2600" dirty="0"/>
              <a:t>Colloqui a cadenza bimestrale 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it-IT" sz="2600" i="1" dirty="0"/>
              <a:t>Funzione</a:t>
            </a:r>
            <a:r>
              <a:rPr lang="it-IT" sz="2600" dirty="0"/>
              <a:t>:</a:t>
            </a:r>
          </a:p>
          <a:p>
            <a:pPr marL="342900" indent="-342900" algn="ctr"/>
            <a:r>
              <a:rPr lang="it-IT" sz="2600" dirty="0"/>
              <a:t>Monitorare la compliance </a:t>
            </a:r>
          </a:p>
          <a:p>
            <a:pPr marL="342900" indent="-342900" algn="ctr"/>
            <a:r>
              <a:rPr lang="it-IT" sz="2600" dirty="0"/>
              <a:t>Soddisfazione  rispetto percorso</a:t>
            </a:r>
          </a:p>
          <a:p>
            <a:pPr marL="342900" indent="-342900" algn="ctr"/>
            <a:r>
              <a:rPr lang="it-IT" sz="2600" dirty="0"/>
              <a:t>Condizioni psicosociali </a:t>
            </a:r>
          </a:p>
          <a:p>
            <a:pPr marL="342900" indent="-342900" algn="ctr"/>
            <a:r>
              <a:rPr lang="it-IT" sz="2600" dirty="0"/>
              <a:t>Motivazione e capacità di variazioni stile di vita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993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9DD320A-49B9-F4B9-EA20-76071B3EE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MR Cerbone 23 maggio 2024</a:t>
            </a:r>
            <a:endParaRPr lang="it-IT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F9925D6D-4AF9-06EC-3EDF-A092B810094E}"/>
              </a:ext>
            </a:extLst>
          </p:cNvPr>
          <p:cNvSpPr txBox="1">
            <a:spLocks/>
          </p:cNvSpPr>
          <p:nvPr/>
        </p:nvSpPr>
        <p:spPr>
          <a:xfrm>
            <a:off x="1097280" y="417409"/>
            <a:ext cx="10058400" cy="14507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4400" dirty="0"/>
              <a:t>Follow up psicologico/psichiatrico standard</a:t>
            </a:r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B8B70B2A-A23F-09BC-4494-712EF9AD1DBA}"/>
              </a:ext>
            </a:extLst>
          </p:cNvPr>
          <p:cNvSpPr txBox="1">
            <a:spLocks/>
          </p:cNvSpPr>
          <p:nvPr/>
        </p:nvSpPr>
        <p:spPr>
          <a:xfrm>
            <a:off x="1036319" y="1184223"/>
            <a:ext cx="9816559" cy="4981081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it-IT" sz="2400" dirty="0"/>
              <a:t>psicoterapia di gruppo con tecniche corporee quando il peso è stabile </a:t>
            </a:r>
          </a:p>
          <a:p>
            <a:pPr marL="0" indent="0" algn="ctr">
              <a:buNone/>
            </a:pPr>
            <a:r>
              <a:rPr lang="it-IT" sz="2400" i="1" dirty="0"/>
              <a:t>Consentire</a:t>
            </a:r>
            <a:r>
              <a:rPr lang="it-IT" sz="2400" dirty="0"/>
              <a:t>: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it-IT" sz="2400" dirty="0"/>
              <a:t>Appropriatezza percettiva 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it-IT" sz="2400" dirty="0"/>
              <a:t>emotiva  </a:t>
            </a:r>
          </a:p>
          <a:p>
            <a:pPr algn="ctr"/>
            <a:endParaRPr lang="it-IT" sz="28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it-IT" sz="2400" dirty="0"/>
              <a:t>6 mesi 15 g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it-IT" sz="2400" dirty="0"/>
              <a:t>Test immagine corporea </a:t>
            </a:r>
            <a:r>
              <a:rPr lang="it-IT" sz="2400" dirty="0" err="1"/>
              <a:t>pre</a:t>
            </a:r>
            <a:r>
              <a:rPr lang="it-IT" sz="2400" dirty="0"/>
              <a:t>-post 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it-IT" sz="24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0252DF8-FD79-D9E8-7318-4AB43CE87D4A}"/>
              </a:ext>
            </a:extLst>
          </p:cNvPr>
          <p:cNvSpPr txBox="1"/>
          <p:nvPr/>
        </p:nvSpPr>
        <p:spPr>
          <a:xfrm>
            <a:off x="5062451" y="6260464"/>
            <a:ext cx="7121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err="1">
                <a:cs typeface="Times New Roman"/>
              </a:rPr>
              <a:t>Suggerimenti</a:t>
            </a:r>
            <a:r>
              <a:rPr lang="en-US" sz="1200" b="1" i="1" dirty="0">
                <a:cs typeface="Times New Roman"/>
              </a:rPr>
              <a:t> </a:t>
            </a:r>
            <a:r>
              <a:rPr lang="en-US" sz="1200" b="1" i="1" dirty="0" err="1">
                <a:cs typeface="Times New Roman"/>
              </a:rPr>
              <a:t>SICOb</a:t>
            </a:r>
            <a:r>
              <a:rPr lang="en-US" sz="1200" b="1" i="1" dirty="0">
                <a:cs typeface="Times New Roman"/>
              </a:rPr>
              <a:t> (2018); </a:t>
            </a:r>
            <a:r>
              <a:rPr lang="en-US" sz="1200" b="1" i="1" dirty="0" err="1">
                <a:cs typeface="Times New Roman"/>
              </a:rPr>
              <a:t>Busetto</a:t>
            </a:r>
            <a:r>
              <a:rPr lang="en-US" sz="1200" b="1" i="1" dirty="0">
                <a:cs typeface="Times New Roman"/>
              </a:rPr>
              <a:t> et al. (2017)</a:t>
            </a:r>
            <a:r>
              <a:rPr lang="it-IT" sz="1200" b="1" i="1" dirty="0">
                <a:cs typeface="Times New Roman"/>
              </a:rPr>
              <a:t> Micanti </a:t>
            </a:r>
            <a:r>
              <a:rPr lang="it-IT" sz="1200" b="1" i="1" dirty="0" err="1">
                <a:cs typeface="Times New Roman"/>
              </a:rPr>
              <a:t>F</a:t>
            </a:r>
            <a:r>
              <a:rPr lang="it-IT" sz="1200" b="1" i="1" dirty="0">
                <a:cs typeface="Times New Roman"/>
              </a:rPr>
              <a:t>. et al. (2016);</a:t>
            </a:r>
            <a:r>
              <a:rPr lang="en-US" sz="1200" b="1" i="1" dirty="0">
                <a:cs typeface="Times New Roman"/>
              </a:rPr>
              <a:t> NICE (2014); </a:t>
            </a:r>
            <a:r>
              <a:rPr lang="it-IT" sz="1200" b="1" i="1" dirty="0">
                <a:cs typeface="Times New Roman"/>
              </a:rPr>
              <a:t>O. Ziegler et al. (2009)</a:t>
            </a:r>
          </a:p>
        </p:txBody>
      </p:sp>
    </p:spTree>
    <p:extLst>
      <p:ext uri="{BB962C8B-B14F-4D97-AF65-F5344CB8AC3E}">
        <p14:creationId xmlns:p14="http://schemas.microsoft.com/office/powerpoint/2010/main" val="1937011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9DD320A-49B9-F4B9-EA20-76071B3EE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MR Cerbone 23 maggio 2024</a:t>
            </a:r>
            <a:endParaRPr lang="it-IT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F9925D6D-4AF9-06EC-3EDF-A092B810094E}"/>
              </a:ext>
            </a:extLst>
          </p:cNvPr>
          <p:cNvSpPr txBox="1">
            <a:spLocks/>
          </p:cNvSpPr>
          <p:nvPr/>
        </p:nvSpPr>
        <p:spPr>
          <a:xfrm>
            <a:off x="1097280" y="297489"/>
            <a:ext cx="10058400" cy="14507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4400" dirty="0"/>
              <a:t>Follow up psicologico/psichiatrico standard</a:t>
            </a:r>
          </a:p>
        </p:txBody>
      </p:sp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BBD80E38-29AB-340E-57DD-E4064A3F2985}"/>
              </a:ext>
            </a:extLst>
          </p:cNvPr>
          <p:cNvSpPr txBox="1">
            <a:spLocks/>
          </p:cNvSpPr>
          <p:nvPr/>
        </p:nvSpPr>
        <p:spPr>
          <a:xfrm>
            <a:off x="809469" y="1094281"/>
            <a:ext cx="10912839" cy="5211153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it-IT" sz="2400" dirty="0"/>
              <a:t>Monitoraggio degli obiettivi con colloquio clinico (1-3 mesi) nel post di gruppo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400" dirty="0"/>
              <a:t>Colloquio clinico dal 3° anno ogni 6 mesi </a:t>
            </a:r>
          </a:p>
          <a:p>
            <a:pPr marL="0" indent="0" algn="ctr">
              <a:buNone/>
            </a:pPr>
            <a:r>
              <a:rPr lang="it-IT" sz="2400" i="1" dirty="0"/>
              <a:t>Valutare</a:t>
            </a:r>
            <a:r>
              <a:rPr lang="it-IT" sz="2400" dirty="0"/>
              <a:t>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400" dirty="0"/>
              <a:t>Insorgenza di eventi stressanti    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400" dirty="0"/>
              <a:t>  disturbi psichiatrici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400" dirty="0"/>
              <a:t>Mantenere nuova consapevolezza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400" dirty="0"/>
              <a:t>Relazione con l’ambiente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400" dirty="0"/>
              <a:t>Inserimento sociale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400" dirty="0"/>
              <a:t>Stabile cambiamento  stile di vita </a:t>
            </a:r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2AE3B30-932B-9976-AFB8-DB08DD003A15}"/>
              </a:ext>
            </a:extLst>
          </p:cNvPr>
          <p:cNvSpPr txBox="1"/>
          <p:nvPr/>
        </p:nvSpPr>
        <p:spPr>
          <a:xfrm>
            <a:off x="5062451" y="6455335"/>
            <a:ext cx="7121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err="1">
                <a:cs typeface="Times New Roman"/>
              </a:rPr>
              <a:t>Suggerimenti</a:t>
            </a:r>
            <a:r>
              <a:rPr lang="en-US" sz="1200" b="1" i="1" dirty="0">
                <a:cs typeface="Times New Roman"/>
              </a:rPr>
              <a:t> </a:t>
            </a:r>
            <a:r>
              <a:rPr lang="en-US" sz="1200" b="1" i="1" dirty="0" err="1">
                <a:cs typeface="Times New Roman"/>
              </a:rPr>
              <a:t>SICOb</a:t>
            </a:r>
            <a:r>
              <a:rPr lang="en-US" sz="1200" b="1" i="1" dirty="0">
                <a:cs typeface="Times New Roman"/>
              </a:rPr>
              <a:t> (2018); </a:t>
            </a:r>
            <a:r>
              <a:rPr lang="en-US" sz="1200" b="1" i="1" dirty="0" err="1">
                <a:cs typeface="Times New Roman"/>
              </a:rPr>
              <a:t>Busetto</a:t>
            </a:r>
            <a:r>
              <a:rPr lang="en-US" sz="1200" b="1" i="1" dirty="0">
                <a:cs typeface="Times New Roman"/>
              </a:rPr>
              <a:t> et al. (2017)</a:t>
            </a:r>
            <a:r>
              <a:rPr lang="it-IT" sz="1200" b="1" i="1" dirty="0">
                <a:cs typeface="Times New Roman"/>
              </a:rPr>
              <a:t> Micanti </a:t>
            </a:r>
            <a:r>
              <a:rPr lang="it-IT" sz="1200" b="1" i="1" dirty="0" err="1">
                <a:cs typeface="Times New Roman"/>
              </a:rPr>
              <a:t>F</a:t>
            </a:r>
            <a:r>
              <a:rPr lang="it-IT" sz="1200" b="1" i="1" dirty="0">
                <a:cs typeface="Times New Roman"/>
              </a:rPr>
              <a:t>. et al. (2016);</a:t>
            </a:r>
            <a:r>
              <a:rPr lang="en-US" sz="1200" b="1" i="1" dirty="0">
                <a:cs typeface="Times New Roman"/>
              </a:rPr>
              <a:t> NICE (2014); </a:t>
            </a:r>
            <a:r>
              <a:rPr lang="it-IT" sz="1200" b="1" i="1" dirty="0">
                <a:cs typeface="Times New Roman"/>
              </a:rPr>
              <a:t>O. Ziegler et al. (2009)</a:t>
            </a:r>
          </a:p>
        </p:txBody>
      </p:sp>
    </p:spTree>
    <p:extLst>
      <p:ext uri="{BB962C8B-B14F-4D97-AF65-F5344CB8AC3E}">
        <p14:creationId xmlns:p14="http://schemas.microsoft.com/office/powerpoint/2010/main" val="2340476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D5E4DA52-9BAB-19EF-0CD9-0D9E43EDE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MR Cerbone 23 maggio 2024</a:t>
            </a: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3BB154C-B528-6EDE-666F-C680C5815338}"/>
              </a:ext>
            </a:extLst>
          </p:cNvPr>
          <p:cNvSpPr txBox="1"/>
          <p:nvPr/>
        </p:nvSpPr>
        <p:spPr>
          <a:xfrm>
            <a:off x="2983043" y="539646"/>
            <a:ext cx="48706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/>
              <a:t>Dimensioni mentali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FE593C7-4127-D10F-0C52-3CA5C774B159}"/>
              </a:ext>
            </a:extLst>
          </p:cNvPr>
          <p:cNvSpPr txBox="1"/>
          <p:nvPr/>
        </p:nvSpPr>
        <p:spPr>
          <a:xfrm>
            <a:off x="216130" y="2023671"/>
            <a:ext cx="1062175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Il campo psichico dell’obesità è formato da: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dirty="0"/>
              <a:t>Impulsività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dirty="0"/>
              <a:t>Immagine corporea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dirty="0"/>
              <a:t>Tono dell’umore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dirty="0"/>
              <a:t>Ansia </a:t>
            </a:r>
          </a:p>
          <a:p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84237762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Personalizzati 1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E879E6-8FFE-4154-8F2A-F7518B89B376}">
  <ds:schemaRefs>
    <ds:schemaRef ds:uri="71af3243-3dd4-4a8d-8c0d-dd76da1f02a5"/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16c05727-aa75-4e4a-9b5f-8a80a1165891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293</TotalTime>
  <Words>523</Words>
  <Application>Microsoft Macintosh PowerPoint</Application>
  <PresentationFormat>Widescreen</PresentationFormat>
  <Paragraphs>82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4" baseType="lpstr">
      <vt:lpstr>Arial</vt:lpstr>
      <vt:lpstr>Calibri</vt:lpstr>
      <vt:lpstr>Courier New</vt:lpstr>
      <vt:lpstr>Times New Roman</vt:lpstr>
      <vt:lpstr>Wingdings</vt:lpstr>
      <vt:lpstr>RetrospectVTI</vt:lpstr>
      <vt:lpstr>Follow-up standard e modifiche delle dimensioni mentali al fine di migliorare l’outcome della chirurgia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Angelo Bencivenga</cp:lastModifiedBy>
  <cp:revision>14</cp:revision>
  <dcterms:created xsi:type="dcterms:W3CDTF">2022-02-27T17:36:31Z</dcterms:created>
  <dcterms:modified xsi:type="dcterms:W3CDTF">2024-05-15T21:01:54Z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